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5"/>
  </p:notesMasterIdLst>
  <p:sldIdLst>
    <p:sldId id="256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59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2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CFEAF21E-2C34-43E0-9E04-EE4F634E1B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8559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288" y="1844675"/>
            <a:ext cx="7772400" cy="1470025"/>
          </a:xfrm>
        </p:spPr>
        <p:txBody>
          <a:bodyPr/>
          <a:lstStyle>
            <a:lvl1pPr algn="l">
              <a:defRPr sz="4000">
                <a:ea typeface="微软雅黑" pitchFamily="34" charset="-122"/>
              </a:defRPr>
            </a:lvl1pPr>
          </a:lstStyle>
          <a:p>
            <a:r>
              <a:rPr lang="zh-CN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2413" y="4508500"/>
            <a:ext cx="6400800" cy="817563"/>
          </a:xfrm>
        </p:spPr>
        <p:txBody>
          <a:bodyPr/>
          <a:lstStyle>
            <a:lvl1pPr marL="0" indent="0" algn="ctr">
              <a:buFontTx/>
              <a:buNone/>
              <a:defRPr sz="2800">
                <a:ea typeface="微软雅黑" pitchFamily="34" charset="-122"/>
              </a:defRPr>
            </a:lvl1pPr>
          </a:lstStyle>
          <a:p>
            <a:r>
              <a:rPr lang="zh-CN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7"/>
          <p:cNvSpPr>
            <a:spLocks noChangeArrowheads="1"/>
          </p:cNvSpPr>
          <p:nvPr/>
        </p:nvSpPr>
        <p:spPr bwMode="auto">
          <a:xfrm>
            <a:off x="8748713" y="44450"/>
            <a:ext cx="4000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fld id="{9BFC38A0-962D-4967-BD23-3DB7FE6EA4E0}" type="slidenum">
              <a:rPr lang="en-US" sz="1400">
                <a:latin typeface="Arial" pitchFamily="34" charset="0"/>
                <a:ea typeface="宋体" pitchFamily="2" charset="-122"/>
              </a:rPr>
              <a:pPr>
                <a:defRPr/>
              </a:pPr>
              <a:t>‹#›</a:t>
            </a:fld>
            <a:endParaRPr lang="en-US" sz="1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27" name="Line 8"/>
          <p:cNvSpPr>
            <a:spLocks noChangeShapeType="1"/>
          </p:cNvSpPr>
          <p:nvPr/>
        </p:nvSpPr>
        <p:spPr bwMode="auto">
          <a:xfrm>
            <a:off x="0" y="692150"/>
            <a:ext cx="9144000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28" name="Line 9"/>
          <p:cNvSpPr>
            <a:spLocks noChangeShapeType="1"/>
          </p:cNvSpPr>
          <p:nvPr/>
        </p:nvSpPr>
        <p:spPr bwMode="auto">
          <a:xfrm>
            <a:off x="0" y="701675"/>
            <a:ext cx="9140825" cy="0"/>
          </a:xfrm>
          <a:prstGeom prst="line">
            <a:avLst/>
          </a:prstGeom>
          <a:noFill/>
          <a:ln w="9525" cmpd="sng">
            <a:solidFill>
              <a:srgbClr val="FF99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9512" y="1556792"/>
            <a:ext cx="7772400" cy="1470025"/>
          </a:xfrm>
        </p:spPr>
        <p:txBody>
          <a:bodyPr/>
          <a:lstStyle/>
          <a:p>
            <a:r>
              <a:rPr lang="zh-CN" altLang="en-US" sz="4400" dirty="0" smtClean="0">
                <a:latin typeface="华文琥珀" pitchFamily="2" charset="-122"/>
                <a:ea typeface="华文琥珀" pitchFamily="2" charset="-122"/>
              </a:rPr>
              <a:t>语言生考试改革方案</a:t>
            </a:r>
            <a:endParaRPr lang="zh-CN" altLang="zh-CN" sz="4400" dirty="0" smtClean="0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64088" y="5085184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主讲人：刘冰冰</a:t>
            </a:r>
            <a:endParaRPr lang="en-US" altLang="zh-CN" sz="24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2012.03.01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1124744"/>
            <a:ext cx="374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华文新魏" pitchFamily="2" charset="-122"/>
                <a:ea typeface="华文新魏" pitchFamily="2" charset="-122"/>
              </a:rPr>
              <a:t>第五期教学工作坊</a:t>
            </a:r>
            <a:endParaRPr lang="zh-CN" altLang="en-US" sz="2800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Text Box 8"/>
          <p:cNvSpPr txBox="1">
            <a:spLocks noChangeArrowheads="1"/>
          </p:cNvSpPr>
          <p:nvPr/>
        </p:nvSpPr>
        <p:spPr bwMode="auto">
          <a:xfrm>
            <a:off x="468313" y="96838"/>
            <a:ext cx="351410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dir="10800000" algn="ctr" rotWithShape="0">
              <a:schemeClr val="accent2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 smtClean="0">
                <a:latin typeface="Arial" pitchFamily="34" charset="0"/>
                <a:ea typeface="楷体_GB2312" pitchFamily="1" charset="-122"/>
              </a:rPr>
              <a:t>与新</a:t>
            </a:r>
            <a:r>
              <a:rPr lang="en-US" altLang="zh-CN" sz="3200" b="1" dirty="0" smtClean="0">
                <a:latin typeface="Arial" pitchFamily="34" charset="0"/>
                <a:ea typeface="楷体_GB2312" pitchFamily="1" charset="-122"/>
              </a:rPr>
              <a:t>HSK</a:t>
            </a:r>
            <a:r>
              <a:rPr lang="zh-CN" altLang="en-US" sz="3200" b="1" dirty="0" smtClean="0">
                <a:latin typeface="Arial" pitchFamily="34" charset="0"/>
                <a:ea typeface="楷体_GB2312" pitchFamily="1" charset="-122"/>
              </a:rPr>
              <a:t>对应级别</a:t>
            </a:r>
            <a:endParaRPr lang="zh-CN" altLang="en-US" sz="3200" b="1" dirty="0">
              <a:latin typeface="Arial" pitchFamily="34" charset="0"/>
              <a:ea typeface="楷体_GB2312" pitchFamily="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1196752"/>
            <a:ext cx="734481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zh-CN" sz="2400" b="1" dirty="0"/>
              <a:t>初级</a:t>
            </a:r>
            <a:r>
              <a:rPr lang="en-US" altLang="zh-CN" sz="2400" b="1" dirty="0"/>
              <a:t>1</a:t>
            </a:r>
            <a:r>
              <a:rPr lang="zh-CN" altLang="zh-CN" sz="2400" b="1" dirty="0"/>
              <a:t>、初</a:t>
            </a:r>
            <a:r>
              <a:rPr lang="en-US" altLang="zh-CN" sz="2400" b="1" dirty="0"/>
              <a:t>2</a:t>
            </a:r>
            <a:r>
              <a:rPr lang="zh-CN" altLang="zh-CN" sz="2400" b="1" dirty="0"/>
              <a:t>——</a:t>
            </a:r>
            <a:r>
              <a:rPr lang="en-US" altLang="zh-CN" sz="2400" b="1" dirty="0"/>
              <a:t>3</a:t>
            </a:r>
            <a:r>
              <a:rPr lang="zh-CN" altLang="zh-CN" sz="2400" b="1" dirty="0"/>
              <a:t>级</a:t>
            </a:r>
            <a:r>
              <a:rPr lang="zh-CN" altLang="zh-CN" sz="2400" dirty="0"/>
              <a:t>（</a:t>
            </a:r>
            <a:r>
              <a:rPr lang="zh-CN" altLang="zh-CN" sz="2400" dirty="0">
                <a:latin typeface="华文楷体" pitchFamily="2" charset="-122"/>
                <a:ea typeface="华文楷体" pitchFamily="2" charset="-122"/>
              </a:rPr>
              <a:t>面向每周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2400" dirty="0">
                <a:latin typeface="华文楷体" pitchFamily="2" charset="-122"/>
                <a:ea typeface="华文楷体" pitchFamily="2" charset="-122"/>
              </a:rPr>
              <a:t>—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zh-CN" sz="2400" dirty="0">
                <a:latin typeface="华文楷体" pitchFamily="2" charset="-122"/>
                <a:ea typeface="华文楷体" pitchFamily="2" charset="-122"/>
              </a:rPr>
              <a:t>课时，学习汉语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2400" dirty="0">
                <a:latin typeface="华文楷体" pitchFamily="2" charset="-122"/>
                <a:ea typeface="华文楷体" pitchFamily="2" charset="-122"/>
              </a:rPr>
              <a:t>年半，共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108</a:t>
            </a:r>
            <a:r>
              <a:rPr lang="zh-CN" altLang="zh-CN" sz="2400" dirty="0">
                <a:latin typeface="华文楷体" pitchFamily="2" charset="-122"/>
                <a:ea typeface="华文楷体" pitchFamily="2" charset="-122"/>
              </a:rPr>
              <a:t>学时，掌握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600</a:t>
            </a:r>
            <a:r>
              <a:rPr lang="zh-CN" altLang="zh-CN" sz="2400" dirty="0">
                <a:latin typeface="华文楷体" pitchFamily="2" charset="-122"/>
                <a:ea typeface="华文楷体" pitchFamily="2" charset="-122"/>
              </a:rPr>
              <a:t>词及相应语法）</a:t>
            </a:r>
            <a:endParaRPr lang="en-US" altLang="zh-CN" sz="2400" dirty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zh-CN" sz="2400" b="1" dirty="0"/>
              <a:t>中级</a:t>
            </a:r>
            <a:r>
              <a:rPr lang="en-US" altLang="zh-CN" sz="2400" b="1" dirty="0"/>
              <a:t>1</a:t>
            </a:r>
            <a:r>
              <a:rPr lang="zh-CN" altLang="zh-CN" sz="2400" b="1" dirty="0"/>
              <a:t>、中级</a:t>
            </a:r>
            <a:r>
              <a:rPr lang="en-US" altLang="zh-CN" sz="2400" b="1" dirty="0"/>
              <a:t>2</a:t>
            </a:r>
            <a:r>
              <a:rPr lang="zh-CN" altLang="zh-CN" sz="2400" b="1" dirty="0"/>
              <a:t>——</a:t>
            </a:r>
            <a:r>
              <a:rPr lang="en-US" altLang="zh-CN" sz="2400" b="1" dirty="0"/>
              <a:t>4</a:t>
            </a:r>
            <a:r>
              <a:rPr lang="zh-CN" altLang="zh-CN" sz="2400" b="1" dirty="0"/>
              <a:t>级 </a:t>
            </a:r>
            <a:r>
              <a:rPr lang="zh-CN" altLang="zh-CN" sz="2400" dirty="0">
                <a:latin typeface="华文楷体" pitchFamily="2" charset="-122"/>
                <a:ea typeface="华文楷体" pitchFamily="2" charset="-122"/>
              </a:rPr>
              <a:t>（面向每周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2400" dirty="0">
                <a:latin typeface="华文楷体" pitchFamily="2" charset="-122"/>
                <a:ea typeface="华文楷体" pitchFamily="2" charset="-122"/>
              </a:rPr>
              <a:t>—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zh-CN" sz="2400" dirty="0">
                <a:latin typeface="华文楷体" pitchFamily="2" charset="-122"/>
                <a:ea typeface="华文楷体" pitchFamily="2" charset="-122"/>
              </a:rPr>
              <a:t>课时，学习汉语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2400" dirty="0">
                <a:latin typeface="华文楷体" pitchFamily="2" charset="-122"/>
                <a:ea typeface="华文楷体" pitchFamily="2" charset="-122"/>
              </a:rPr>
              <a:t>学年，共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288</a:t>
            </a:r>
            <a:r>
              <a:rPr lang="zh-CN" altLang="zh-CN" sz="2400" dirty="0">
                <a:latin typeface="华文楷体" pitchFamily="2" charset="-122"/>
                <a:ea typeface="华文楷体" pitchFamily="2" charset="-122"/>
              </a:rPr>
              <a:t>学时，掌握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1200</a:t>
            </a:r>
            <a:r>
              <a:rPr lang="zh-CN" altLang="zh-CN" sz="2400" dirty="0">
                <a:latin typeface="华文楷体" pitchFamily="2" charset="-122"/>
                <a:ea typeface="华文楷体" pitchFamily="2" charset="-122"/>
              </a:rPr>
              <a:t>词及相应语法）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zh-CN" sz="2400" b="1" dirty="0"/>
              <a:t>中级</a:t>
            </a:r>
            <a:r>
              <a:rPr lang="en-US" altLang="zh-CN" sz="2400" b="1" dirty="0"/>
              <a:t>3</a:t>
            </a:r>
            <a:r>
              <a:rPr lang="zh-CN" altLang="zh-CN" sz="2400" b="1" dirty="0"/>
              <a:t>、高级</a:t>
            </a:r>
            <a:r>
              <a:rPr lang="en-US" altLang="zh-CN" sz="2400" b="1" dirty="0"/>
              <a:t>1</a:t>
            </a:r>
            <a:r>
              <a:rPr lang="zh-CN" altLang="zh-CN" sz="2400" b="1" dirty="0"/>
              <a:t>——</a:t>
            </a:r>
            <a:r>
              <a:rPr lang="en-US" altLang="zh-CN" sz="2400" b="1" dirty="0"/>
              <a:t>5</a:t>
            </a:r>
            <a:r>
              <a:rPr lang="zh-CN" altLang="zh-CN" sz="2400" b="1" dirty="0"/>
              <a:t>级</a:t>
            </a:r>
            <a:r>
              <a:rPr lang="zh-CN" altLang="zh-CN" sz="2400" dirty="0"/>
              <a:t>（</a:t>
            </a:r>
            <a:r>
              <a:rPr lang="zh-CN" altLang="zh-CN" sz="2400" dirty="0">
                <a:latin typeface="华文楷体" pitchFamily="2" charset="-122"/>
                <a:ea typeface="华文楷体" pitchFamily="2" charset="-122"/>
              </a:rPr>
              <a:t>面向每周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2400" dirty="0">
                <a:latin typeface="华文楷体" pitchFamily="2" charset="-122"/>
                <a:ea typeface="华文楷体" pitchFamily="2" charset="-122"/>
              </a:rPr>
              <a:t>—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zh-CN" sz="2400" dirty="0">
                <a:latin typeface="华文楷体" pitchFamily="2" charset="-122"/>
                <a:ea typeface="华文楷体" pitchFamily="2" charset="-122"/>
              </a:rPr>
              <a:t>课时，学习汉语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2400" dirty="0">
                <a:latin typeface="华文楷体" pitchFamily="2" charset="-122"/>
                <a:ea typeface="华文楷体" pitchFamily="2" charset="-122"/>
              </a:rPr>
              <a:t>学年以上，掌握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2500</a:t>
            </a:r>
            <a:r>
              <a:rPr lang="zh-CN" altLang="zh-CN" sz="2400" dirty="0">
                <a:latin typeface="华文楷体" pitchFamily="2" charset="-122"/>
                <a:ea typeface="华文楷体" pitchFamily="2" charset="-122"/>
              </a:rPr>
              <a:t>词及相应语法）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zh-CN" sz="2400" b="1" dirty="0"/>
              <a:t>高级</a:t>
            </a:r>
            <a:r>
              <a:rPr lang="en-US" altLang="zh-CN" sz="2400" b="1" dirty="0"/>
              <a:t>2</a:t>
            </a:r>
            <a:r>
              <a:rPr lang="zh-CN" altLang="zh-CN" sz="2400" b="1" dirty="0"/>
              <a:t>——</a:t>
            </a:r>
            <a:r>
              <a:rPr lang="en-US" altLang="zh-CN" sz="2400" b="1" dirty="0"/>
              <a:t>6</a:t>
            </a:r>
            <a:r>
              <a:rPr lang="zh-CN" altLang="zh-CN" sz="2400" b="1" dirty="0"/>
              <a:t>级</a:t>
            </a:r>
            <a:r>
              <a:rPr lang="zh-CN" altLang="zh-CN" sz="2400" dirty="0"/>
              <a:t>（</a:t>
            </a:r>
            <a:r>
              <a:rPr lang="zh-CN" altLang="zh-CN" sz="2400" dirty="0">
                <a:latin typeface="华文楷体" pitchFamily="2" charset="-122"/>
                <a:ea typeface="华文楷体" pitchFamily="2" charset="-122"/>
              </a:rPr>
              <a:t>主要面向掌握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5000</a:t>
            </a:r>
            <a:r>
              <a:rPr lang="zh-CN" altLang="zh-CN" sz="2400" dirty="0">
                <a:latin typeface="华文楷体" pitchFamily="2" charset="-122"/>
                <a:ea typeface="华文楷体" pitchFamily="2" charset="-122"/>
              </a:rPr>
              <a:t>及以上常用词语的学生）</a:t>
            </a:r>
          </a:p>
        </p:txBody>
      </p:sp>
      <p:sp>
        <p:nvSpPr>
          <p:cNvPr id="8" name="等腰三角形 7"/>
          <p:cNvSpPr/>
          <p:nvPr/>
        </p:nvSpPr>
        <p:spPr>
          <a:xfrm>
            <a:off x="971600" y="1484784"/>
            <a:ext cx="216024" cy="2160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971600" y="2492896"/>
            <a:ext cx="216024" cy="2160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971600" y="3645024"/>
            <a:ext cx="216024" cy="2160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971600" y="4653136"/>
            <a:ext cx="216024" cy="2160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Text Box 8"/>
          <p:cNvSpPr txBox="1">
            <a:spLocks noChangeArrowheads="1"/>
          </p:cNvSpPr>
          <p:nvPr/>
        </p:nvSpPr>
        <p:spPr bwMode="auto">
          <a:xfrm>
            <a:off x="468313" y="96838"/>
            <a:ext cx="305724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dir="10800000" algn="ctr" rotWithShape="0">
              <a:schemeClr val="accent2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 smtClean="0">
                <a:latin typeface="Arial" pitchFamily="34" charset="0"/>
                <a:ea typeface="楷体_GB2312" pitchFamily="1" charset="-122"/>
              </a:rPr>
              <a:t>一些问题及思考</a:t>
            </a:r>
            <a:endParaRPr lang="zh-CN" altLang="en-US" sz="3200" b="1" dirty="0">
              <a:latin typeface="Arial" pitchFamily="34" charset="0"/>
              <a:ea typeface="楷体_GB2312" pitchFamily="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15816" y="1412776"/>
            <a:ext cx="5400600" cy="3690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行楷" pitchFamily="2" charset="-122"/>
                <a:ea typeface="华文行楷" pitchFamily="2" charset="-122"/>
              </a:rPr>
              <a:t>期末试卷命题的问题</a:t>
            </a: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行楷" pitchFamily="2" charset="-122"/>
                <a:ea typeface="华文行楷" pitchFamily="2" charset="-122"/>
              </a:rPr>
              <a:t>期末阅卷的问题</a:t>
            </a:r>
            <a:endParaRPr lang="en-US" altLang="zh-CN" sz="3200" dirty="0" smtClean="0">
              <a:latin typeface="华文行楷" pitchFamily="2" charset="-122"/>
              <a:ea typeface="华文行楷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行楷" pitchFamily="2" charset="-122"/>
                <a:ea typeface="华文行楷" pitchFamily="2" charset="-122"/>
              </a:rPr>
              <a:t>成绩记录的问题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行楷" pitchFamily="2" charset="-122"/>
                <a:ea typeface="华文行楷" pitchFamily="2" charset="-122"/>
              </a:rPr>
              <a:t> </a:t>
            </a:r>
            <a:r>
              <a:rPr lang="zh-CN" altLang="zh-CN" sz="3200" dirty="0" smtClean="0">
                <a:latin typeface="华文行楷" pitchFamily="2" charset="-122"/>
                <a:ea typeface="华文行楷" pitchFamily="2" charset="-122"/>
              </a:rPr>
              <a:t>老生分班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行楷" pitchFamily="2" charset="-122"/>
                <a:ea typeface="华文行楷" pitchFamily="2" charset="-122"/>
              </a:rPr>
              <a:t> 精读课问题</a:t>
            </a:r>
            <a:endParaRPr lang="zh-CN" altLang="zh-CN" sz="3200" dirty="0" smtClean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8" name="等腰三角形 7"/>
          <p:cNvSpPr/>
          <p:nvPr/>
        </p:nvSpPr>
        <p:spPr>
          <a:xfrm>
            <a:off x="2483768" y="4653136"/>
            <a:ext cx="216024" cy="2160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2483768" y="3933056"/>
            <a:ext cx="216024" cy="2160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2483768" y="3140968"/>
            <a:ext cx="216024" cy="2160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2483768" y="2420888"/>
            <a:ext cx="216024" cy="2160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>
            <a:off x="2483768" y="1772816"/>
            <a:ext cx="216024" cy="2160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未标题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5" descr="未标题-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3933056"/>
            <a:ext cx="3240088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39552" y="1700808"/>
            <a:ext cx="3600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i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华文隶书" pitchFamily="2" charset="-122"/>
                <a:ea typeface="华文隶书" pitchFamily="2" charset="-122"/>
              </a:rPr>
              <a:t>谢谢！</a:t>
            </a:r>
            <a:endParaRPr lang="zh-CN" altLang="en-US" sz="9600" i="1" dirty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4"/>
          <p:cNvSpPr txBox="1">
            <a:spLocks noChangeArrowheads="1"/>
          </p:cNvSpPr>
          <p:nvPr/>
        </p:nvSpPr>
        <p:spPr bwMode="auto">
          <a:xfrm>
            <a:off x="395536" y="0"/>
            <a:ext cx="223651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dir="10800000" algn="ctr" rotWithShape="0">
              <a:schemeClr val="accent2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b="1" dirty="0" smtClean="0">
                <a:latin typeface="Arial" pitchFamily="34" charset="0"/>
                <a:ea typeface="楷体_GB2312" pitchFamily="1" charset="-122"/>
              </a:rPr>
              <a:t>报告思路</a:t>
            </a:r>
            <a:endParaRPr lang="zh-CN" altLang="en-US" sz="4000" b="1" dirty="0">
              <a:latin typeface="Arial" pitchFamily="34" charset="0"/>
              <a:ea typeface="楷体_GB2312" pitchFamily="1" charset="-122"/>
            </a:endParaRPr>
          </a:p>
        </p:txBody>
      </p:sp>
      <p:pic>
        <p:nvPicPr>
          <p:cNvPr id="4099" name="Picture 5" descr="bar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340768"/>
            <a:ext cx="41703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6" descr="bar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636912"/>
            <a:ext cx="41703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7" descr="bar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3861048"/>
            <a:ext cx="41703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3" name="Rectangle 9"/>
          <p:cNvSpPr>
            <a:spLocks noChangeArrowheads="1"/>
          </p:cNvSpPr>
          <p:nvPr/>
        </p:nvSpPr>
        <p:spPr bwMode="auto">
          <a:xfrm>
            <a:off x="2411760" y="1412776"/>
            <a:ext cx="348044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华文新魏" pitchFamily="2" charset="-122"/>
                <a:ea typeface="华文新魏" pitchFamily="2" charset="-122"/>
              </a:rPr>
              <a:t>为什么要进行改革</a:t>
            </a:r>
            <a:endParaRPr lang="zh-CN" altLang="en-US" sz="32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104" name="Rectangle 10"/>
          <p:cNvSpPr>
            <a:spLocks noChangeArrowheads="1"/>
          </p:cNvSpPr>
          <p:nvPr/>
        </p:nvSpPr>
        <p:spPr bwMode="auto">
          <a:xfrm>
            <a:off x="2483768" y="2636912"/>
            <a:ext cx="264687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华文新魏" pitchFamily="2" charset="-122"/>
                <a:ea typeface="华文新魏" pitchFamily="2" charset="-122"/>
              </a:rPr>
              <a:t>具体改革方案</a:t>
            </a:r>
            <a:endParaRPr lang="zh-CN" altLang="en-US" sz="32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11760" y="3861048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华文新魏" pitchFamily="2" charset="-122"/>
                <a:ea typeface="华文新魏" pitchFamily="2" charset="-122"/>
              </a:rPr>
              <a:t>一些问题及思考</a:t>
            </a:r>
            <a:endParaRPr lang="zh-CN" altLang="en-US" sz="3200" b="1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3" grpId="0"/>
      <p:bldP spid="4104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Text Box 8"/>
          <p:cNvSpPr txBox="1">
            <a:spLocks noChangeArrowheads="1"/>
          </p:cNvSpPr>
          <p:nvPr/>
        </p:nvSpPr>
        <p:spPr bwMode="auto">
          <a:xfrm>
            <a:off x="468313" y="96838"/>
            <a:ext cx="264687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dir="10800000" algn="ctr" rotWithShape="0">
              <a:schemeClr val="accent2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 smtClean="0">
                <a:latin typeface="Arial" pitchFamily="34" charset="0"/>
                <a:ea typeface="楷体_GB2312" pitchFamily="1" charset="-122"/>
              </a:rPr>
              <a:t>目前考试规定</a:t>
            </a:r>
            <a:endParaRPr lang="zh-CN" altLang="en-US" sz="3200" b="1" dirty="0">
              <a:latin typeface="Arial" pitchFamily="34" charset="0"/>
              <a:ea typeface="楷体_GB2312" pitchFamily="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7584" y="1484784"/>
            <a:ext cx="806489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1.  </a:t>
            </a:r>
            <a:r>
              <a:rPr lang="zh-CN" altLang="zh-CN" sz="2400" b="1" dirty="0">
                <a:latin typeface="华文楷体" pitchFamily="2" charset="-122"/>
                <a:ea typeface="华文楷体" pitchFamily="2" charset="-122"/>
              </a:rPr>
              <a:t>成绩构成：平时成绩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zh-CN" sz="2400" b="1" dirty="0">
                <a:latin typeface="华文楷体" pitchFamily="2" charset="-122"/>
                <a:ea typeface="华文楷体" pitchFamily="2" charset="-122"/>
              </a:rPr>
              <a:t>％，期中考试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30%</a:t>
            </a:r>
            <a:r>
              <a:rPr lang="zh-CN" altLang="zh-CN" sz="2400" b="1" dirty="0">
                <a:latin typeface="华文楷体" pitchFamily="2" charset="-122"/>
                <a:ea typeface="华文楷体" pitchFamily="2" charset="-122"/>
              </a:rPr>
              <a:t>，期末考试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60%</a:t>
            </a:r>
            <a:r>
              <a:rPr lang="zh-CN" altLang="zh-CN" sz="2400" b="1" dirty="0"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2400" b="1" dirty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2400" b="1" dirty="0">
                <a:latin typeface="华文楷体" pitchFamily="2" charset="-122"/>
                <a:ea typeface="华文楷体" pitchFamily="2" charset="-122"/>
              </a:rPr>
              <a:t>．考试时间：期中考试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、期末考试。</a:t>
            </a:r>
            <a:endParaRPr lang="en-US" altLang="zh-CN" sz="2400" b="1" dirty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zh-CN" sz="2400" b="1" dirty="0">
                <a:latin typeface="华文楷体" pitchFamily="2" charset="-122"/>
                <a:ea typeface="华文楷体" pitchFamily="2" charset="-122"/>
              </a:rPr>
              <a:t>．试卷：期中考试试卷由任课老师自行制定；除口语课外，各课型、各层次的期末考试试卷均分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zh-CN" sz="2400" b="1" dirty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B</a:t>
            </a:r>
            <a:r>
              <a:rPr lang="zh-CN" altLang="zh-CN" sz="2400" b="1" dirty="0">
                <a:latin typeface="华文楷体" pitchFamily="2" charset="-122"/>
                <a:ea typeface="华文楷体" pitchFamily="2" charset="-122"/>
              </a:rPr>
              <a:t>卷，并统一命题。</a:t>
            </a:r>
          </a:p>
        </p:txBody>
      </p:sp>
      <p:sp>
        <p:nvSpPr>
          <p:cNvPr id="9" name="等腰三角形 8"/>
          <p:cNvSpPr/>
          <p:nvPr/>
        </p:nvSpPr>
        <p:spPr>
          <a:xfrm>
            <a:off x="539552" y="1772816"/>
            <a:ext cx="216024" cy="2160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539552" y="2852936"/>
            <a:ext cx="216024" cy="2160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539552" y="3933056"/>
            <a:ext cx="216024" cy="2160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等腰三角形 8"/>
          <p:cNvSpPr/>
          <p:nvPr/>
        </p:nvSpPr>
        <p:spPr>
          <a:xfrm>
            <a:off x="539552" y="1772816"/>
            <a:ext cx="216024" cy="2160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539552" y="2852936"/>
            <a:ext cx="216024" cy="2160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539552" y="3933056"/>
            <a:ext cx="216024" cy="2160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1259632" y="1556792"/>
            <a:ext cx="3384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HSK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考试的导向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31640" y="2636912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国外大学参考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03648" y="3717032"/>
            <a:ext cx="2520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管理成本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Text Box 8"/>
          <p:cNvSpPr txBox="1">
            <a:spLocks noChangeArrowheads="1"/>
          </p:cNvSpPr>
          <p:nvPr/>
        </p:nvSpPr>
        <p:spPr bwMode="auto">
          <a:xfrm>
            <a:off x="468313" y="96838"/>
            <a:ext cx="264687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dir="10800000" algn="ctr" rotWithShape="0">
              <a:schemeClr val="accent2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 smtClean="0">
                <a:latin typeface="Arial" pitchFamily="34" charset="0"/>
                <a:ea typeface="楷体_GB2312" pitchFamily="1" charset="-122"/>
              </a:rPr>
              <a:t>具体改革方案</a:t>
            </a:r>
            <a:endParaRPr lang="zh-CN" altLang="en-US" sz="3200" b="1" dirty="0">
              <a:latin typeface="Arial" pitchFamily="34" charset="0"/>
              <a:ea typeface="楷体_GB2312" pitchFamily="1" charset="-122"/>
            </a:endParaRPr>
          </a:p>
        </p:txBody>
      </p:sp>
      <p:sp>
        <p:nvSpPr>
          <p:cNvPr id="9" name="等腰三角形 8"/>
          <p:cNvSpPr/>
          <p:nvPr/>
        </p:nvSpPr>
        <p:spPr>
          <a:xfrm>
            <a:off x="539552" y="1988840"/>
            <a:ext cx="216024" cy="2160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043608" y="1772816"/>
            <a:ext cx="61206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3200" b="1" dirty="0" smtClean="0">
                <a:latin typeface="华文新魏" pitchFamily="2" charset="-122"/>
                <a:ea typeface="华文新魏" pitchFamily="2" charset="-122"/>
              </a:rPr>
              <a:t>一、成绩构成：</a:t>
            </a:r>
            <a:endParaRPr lang="en-US" altLang="zh-CN" sz="3200" b="1" dirty="0" smtClean="0">
              <a:latin typeface="华文新魏" pitchFamily="2" charset="-122"/>
              <a:ea typeface="华文新魏" pitchFamily="2" charset="-122"/>
            </a:endParaRPr>
          </a:p>
          <a:p>
            <a:pPr eaLnBrk="1" hangingPunct="1">
              <a:lnSpc>
                <a:spcPct val="200000"/>
              </a:lnSpc>
              <a:buFont typeface="Arial" charset="0"/>
              <a:buNone/>
            </a:pP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学生的最终成绩分三部分组成：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200000"/>
              </a:lnSpc>
              <a:buFont typeface="Arial" charset="0"/>
              <a:buNone/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平时成绩、平时表现、期末综合成绩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Text Box 8"/>
          <p:cNvSpPr txBox="1">
            <a:spLocks noChangeArrowheads="1"/>
          </p:cNvSpPr>
          <p:nvPr/>
        </p:nvSpPr>
        <p:spPr bwMode="auto">
          <a:xfrm>
            <a:off x="468313" y="96838"/>
            <a:ext cx="264687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dir="10800000" algn="ctr" rotWithShape="0">
              <a:schemeClr val="accent2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 smtClean="0">
                <a:latin typeface="Arial" pitchFamily="34" charset="0"/>
                <a:ea typeface="楷体_GB2312" pitchFamily="1" charset="-122"/>
              </a:rPr>
              <a:t>成绩比例构成</a:t>
            </a:r>
            <a:endParaRPr lang="zh-CN" altLang="en-US" sz="3200" b="1" dirty="0">
              <a:latin typeface="Arial" pitchFamily="34" charset="0"/>
              <a:ea typeface="楷体_GB2312" pitchFamily="1" charset="-122"/>
            </a:endParaRPr>
          </a:p>
        </p:txBody>
      </p:sp>
      <p:sp>
        <p:nvSpPr>
          <p:cNvPr id="9" name="等腰三角形 8"/>
          <p:cNvSpPr/>
          <p:nvPr/>
        </p:nvSpPr>
        <p:spPr>
          <a:xfrm>
            <a:off x="1403648" y="2060848"/>
            <a:ext cx="216024" cy="2160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1403648" y="3212976"/>
            <a:ext cx="216024" cy="2160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1403648" y="4365104"/>
            <a:ext cx="216024" cy="2160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907704" y="1268760"/>
            <a:ext cx="5328592" cy="3620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zh-CN" altLang="en-US" sz="4000" b="1" dirty="0" smtClean="0">
                <a:latin typeface="华文新魏" pitchFamily="2" charset="-122"/>
                <a:ea typeface="华文新魏" pitchFamily="2" charset="-122"/>
              </a:rPr>
              <a:t>平时成绩占</a:t>
            </a:r>
            <a:r>
              <a:rPr lang="en-US" altLang="zh-CN" sz="4000" b="1" dirty="0" smtClean="0">
                <a:latin typeface="华文新魏" pitchFamily="2" charset="-122"/>
                <a:ea typeface="华文新魏" pitchFamily="2" charset="-122"/>
              </a:rPr>
              <a:t>50%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 sz="4000" b="1" dirty="0" smtClean="0">
                <a:latin typeface="华文新魏" pitchFamily="2" charset="-122"/>
                <a:ea typeface="华文新魏" pitchFamily="2" charset="-122"/>
              </a:rPr>
              <a:t> 平时表现占</a:t>
            </a:r>
            <a:r>
              <a:rPr lang="en-US" altLang="zh-CN" sz="4000" b="1" dirty="0" smtClean="0">
                <a:latin typeface="华文新魏" pitchFamily="2" charset="-122"/>
                <a:ea typeface="华文新魏" pitchFamily="2" charset="-122"/>
              </a:rPr>
              <a:t>10%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 sz="4000" b="1" dirty="0" smtClean="0">
                <a:latin typeface="华文新魏" pitchFamily="2" charset="-122"/>
                <a:ea typeface="华文新魏" pitchFamily="2" charset="-122"/>
              </a:rPr>
              <a:t>期末成绩占</a:t>
            </a:r>
            <a:r>
              <a:rPr lang="en-US" altLang="zh-CN" sz="4000" b="1" dirty="0" smtClean="0">
                <a:latin typeface="华文新魏" pitchFamily="2" charset="-122"/>
                <a:ea typeface="华文新魏" pitchFamily="2" charset="-122"/>
              </a:rPr>
              <a:t>40%</a:t>
            </a:r>
            <a:endParaRPr lang="zh-CN" altLang="en-US" sz="4000" b="1" dirty="0" smtClean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Text Box 8"/>
          <p:cNvSpPr txBox="1">
            <a:spLocks noChangeArrowheads="1"/>
          </p:cNvSpPr>
          <p:nvPr/>
        </p:nvSpPr>
        <p:spPr bwMode="auto">
          <a:xfrm>
            <a:off x="468313" y="96838"/>
            <a:ext cx="182614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dir="10800000" algn="ctr" rotWithShape="0">
              <a:schemeClr val="accent2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 smtClean="0">
                <a:latin typeface="Arial" pitchFamily="34" charset="0"/>
                <a:ea typeface="楷体_GB2312" pitchFamily="1" charset="-122"/>
              </a:rPr>
              <a:t>考试内容</a:t>
            </a:r>
            <a:endParaRPr lang="zh-CN" altLang="en-US" sz="3200" b="1" dirty="0">
              <a:latin typeface="Arial" pitchFamily="34" charset="0"/>
              <a:ea typeface="楷体_GB2312" pitchFamily="1" charset="-122"/>
            </a:endParaRPr>
          </a:p>
        </p:txBody>
      </p:sp>
      <p:sp>
        <p:nvSpPr>
          <p:cNvPr id="9" name="等腰三角形 8"/>
          <p:cNvSpPr/>
          <p:nvPr/>
        </p:nvSpPr>
        <p:spPr>
          <a:xfrm>
            <a:off x="971600" y="1628800"/>
            <a:ext cx="216024" cy="2160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971600" y="2852936"/>
            <a:ext cx="216024" cy="2160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971600" y="4077072"/>
            <a:ext cx="216024" cy="2160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59632" y="1484784"/>
            <a:ext cx="7542584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b="1" dirty="0" smtClean="0"/>
              <a:t>精读</a:t>
            </a:r>
            <a:r>
              <a:rPr lang="zh-CN" altLang="en-US" b="1" dirty="0"/>
              <a:t>课：</a:t>
            </a:r>
            <a:r>
              <a:rPr lang="zh-CN" altLang="en-US" dirty="0"/>
              <a:t>每学期</a:t>
            </a:r>
            <a:r>
              <a:rPr lang="en-US" altLang="zh-CN" dirty="0"/>
              <a:t>4</a:t>
            </a:r>
            <a:r>
              <a:rPr lang="zh-CN" altLang="en-US" dirty="0"/>
              <a:t>次单元测试，教师按照试题规范命题，</a:t>
            </a:r>
            <a:r>
              <a:rPr lang="zh-CN" altLang="zh-CN" dirty="0"/>
              <a:t>单元测试的平均成绩即为本学期学生的平时成绩。</a:t>
            </a:r>
            <a:r>
              <a:rPr lang="zh-CN" altLang="en-US" dirty="0"/>
              <a:t>。</a:t>
            </a:r>
            <a:endParaRPr lang="en-US" altLang="zh-CN" dirty="0"/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endParaRPr lang="en-US" altLang="zh-CN" dirty="0" smtClean="0"/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b="1" dirty="0" smtClean="0"/>
              <a:t>读写</a:t>
            </a:r>
            <a:r>
              <a:rPr lang="zh-CN" altLang="en-US" b="1" dirty="0"/>
              <a:t>课：</a:t>
            </a:r>
            <a:r>
              <a:rPr lang="zh-CN" altLang="en-US" dirty="0"/>
              <a:t>学生作文成绩</a:t>
            </a:r>
            <a:r>
              <a:rPr lang="en-US" altLang="zh-CN" dirty="0"/>
              <a:t>+</a:t>
            </a:r>
            <a:r>
              <a:rPr lang="zh-CN" altLang="en-US" dirty="0"/>
              <a:t>一次阅读考试成绩。每学期，中级班要求</a:t>
            </a:r>
            <a:r>
              <a:rPr lang="en-US" altLang="zh-CN" dirty="0"/>
              <a:t>3</a:t>
            </a:r>
            <a:r>
              <a:rPr lang="zh-CN" altLang="en-US" dirty="0"/>
              <a:t>篇作文，高级班要求</a:t>
            </a:r>
            <a:r>
              <a:rPr lang="en-US" altLang="zh-CN" dirty="0"/>
              <a:t>6</a:t>
            </a:r>
            <a:r>
              <a:rPr lang="zh-CN" altLang="en-US" dirty="0"/>
              <a:t>篇作文。</a:t>
            </a:r>
            <a:endParaRPr lang="en-US" altLang="zh-CN" dirty="0"/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endParaRPr lang="en-US" altLang="zh-CN" dirty="0" smtClean="0"/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b="1" dirty="0" smtClean="0"/>
              <a:t>听力</a:t>
            </a:r>
            <a:r>
              <a:rPr lang="zh-CN" altLang="en-US" b="1" dirty="0"/>
              <a:t>课：</a:t>
            </a:r>
            <a:r>
              <a:rPr lang="zh-CN" altLang="en-US" dirty="0"/>
              <a:t>每学期</a:t>
            </a:r>
            <a:r>
              <a:rPr lang="en-US" altLang="zh-CN" dirty="0"/>
              <a:t>4</a:t>
            </a:r>
            <a:r>
              <a:rPr lang="zh-CN" altLang="en-US" dirty="0"/>
              <a:t>次单元测试，</a:t>
            </a:r>
            <a:r>
              <a:rPr lang="zh-CN" altLang="zh-CN" dirty="0"/>
              <a:t>利用原课文的录音，教师按照试题规范命题。单元平均成绩即为学生平时成绩。</a:t>
            </a:r>
            <a:endParaRPr lang="en-US" altLang="zh-CN" dirty="0"/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endParaRPr lang="en-US" altLang="zh-CN" dirty="0" smtClean="0"/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b="1" dirty="0" smtClean="0"/>
              <a:t>口语</a:t>
            </a:r>
            <a:r>
              <a:rPr lang="zh-CN" altLang="en-US" b="1" dirty="0"/>
              <a:t>课：</a:t>
            </a:r>
            <a:r>
              <a:rPr lang="zh-CN" altLang="en-US" dirty="0"/>
              <a:t>三次平时课堂作业成绩</a:t>
            </a:r>
            <a:r>
              <a:rPr lang="en-US" altLang="zh-CN" dirty="0"/>
              <a:t>+</a:t>
            </a:r>
            <a:r>
              <a:rPr lang="zh-CN" altLang="en-US" dirty="0"/>
              <a:t>一次平时测验成绩。教师按照试题规范命题。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987824" y="980728"/>
            <a:ext cx="2592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华文行楷" pitchFamily="2" charset="-122"/>
                <a:ea typeface="华文行楷" pitchFamily="2" charset="-122"/>
              </a:rPr>
              <a:t>平时成绩</a:t>
            </a:r>
            <a:endParaRPr lang="zh-CN" altLang="en-US" sz="2800" b="1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8" name="等腰三角形 7"/>
          <p:cNvSpPr/>
          <p:nvPr/>
        </p:nvSpPr>
        <p:spPr>
          <a:xfrm>
            <a:off x="1043608" y="5301208"/>
            <a:ext cx="216024" cy="2160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Text Box 8"/>
          <p:cNvSpPr txBox="1">
            <a:spLocks noChangeArrowheads="1"/>
          </p:cNvSpPr>
          <p:nvPr/>
        </p:nvSpPr>
        <p:spPr bwMode="auto">
          <a:xfrm>
            <a:off x="468313" y="96838"/>
            <a:ext cx="182614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dir="10800000" algn="ctr" rotWithShape="0">
              <a:schemeClr val="accent2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 smtClean="0">
                <a:latin typeface="Arial" pitchFamily="34" charset="0"/>
                <a:ea typeface="楷体_GB2312" pitchFamily="1" charset="-122"/>
              </a:rPr>
              <a:t>考试内容</a:t>
            </a:r>
            <a:endParaRPr lang="zh-CN" altLang="en-US" sz="3200" b="1" dirty="0">
              <a:latin typeface="Arial" pitchFamily="34" charset="0"/>
              <a:ea typeface="楷体_GB2312" pitchFamily="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71600" y="1124744"/>
            <a:ext cx="7200800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200000"/>
              </a:lnSpc>
            </a:pPr>
            <a:r>
              <a:rPr lang="zh-CN" altLang="en-US" sz="2800" b="1" dirty="0" smtClean="0">
                <a:latin typeface="华文行楷" pitchFamily="2" charset="-122"/>
                <a:ea typeface="华文行楷" pitchFamily="2" charset="-122"/>
              </a:rPr>
              <a:t>平时表现</a:t>
            </a:r>
            <a:endParaRPr lang="en-US" altLang="zh-CN" sz="2800" b="1" dirty="0" smtClean="0">
              <a:latin typeface="华文行楷" pitchFamily="2" charset="-122"/>
              <a:ea typeface="华文行楷" pitchFamily="2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2400" dirty="0" smtClean="0"/>
              <a:t>包括：课堂参与度、积极性、考勤情况、第二课堂参与情况等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Text Box 8"/>
          <p:cNvSpPr txBox="1">
            <a:spLocks noChangeArrowheads="1"/>
          </p:cNvSpPr>
          <p:nvPr/>
        </p:nvSpPr>
        <p:spPr bwMode="auto">
          <a:xfrm>
            <a:off x="468313" y="96838"/>
            <a:ext cx="264687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dir="10800000" algn="ctr" rotWithShape="0">
              <a:schemeClr val="accent2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 smtClean="0">
                <a:latin typeface="Arial" pitchFamily="34" charset="0"/>
                <a:ea typeface="楷体_GB2312" pitchFamily="1" charset="-122"/>
              </a:rPr>
              <a:t>期末综合考试</a:t>
            </a:r>
            <a:endParaRPr lang="zh-CN" altLang="en-US" sz="3200" b="1" dirty="0">
              <a:latin typeface="Arial" pitchFamily="34" charset="0"/>
              <a:ea typeface="楷体_GB2312" pitchFamily="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1560" y="1628800"/>
            <a:ext cx="820891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zh-CN" sz="2400" dirty="0" smtClean="0">
                <a:latin typeface="楷体" pitchFamily="49" charset="-122"/>
                <a:ea typeface="楷体" pitchFamily="49" charset="-122"/>
              </a:rPr>
              <a:t>期末综合考试分口试和笔试。</a:t>
            </a:r>
            <a:endParaRPr lang="en-US" altLang="zh-CN" sz="2400" dirty="0" smtClean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zh-CN" sz="2800" b="1" dirty="0" smtClean="0"/>
              <a:t>口试</a:t>
            </a:r>
            <a:r>
              <a:rPr lang="zh-CN" altLang="en-US" sz="2800" b="1" dirty="0" smtClean="0"/>
              <a:t>：</a:t>
            </a:r>
            <a:r>
              <a:rPr lang="zh-CN" altLang="zh-CN" sz="2800" dirty="0" smtClean="0"/>
              <a:t>为本学期期末综合考试，按照试题规范命题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pPr eaLnBrk="1" hangingPunct="1">
              <a:lnSpc>
                <a:spcPct val="150000"/>
              </a:lnSpc>
            </a:pPr>
            <a:r>
              <a:rPr lang="zh-CN" altLang="zh-CN" sz="2800" b="1" dirty="0" smtClean="0"/>
              <a:t>笔试</a:t>
            </a:r>
            <a:r>
              <a:rPr lang="zh-CN" altLang="en-US" sz="2800" b="1" dirty="0"/>
              <a:t>：</a:t>
            </a:r>
            <a:r>
              <a:rPr lang="zh-CN" altLang="zh-CN" sz="2800" dirty="0" smtClean="0"/>
              <a:t>参考新</a:t>
            </a:r>
            <a:r>
              <a:rPr lang="en-US" altLang="zh-CN" sz="2800" dirty="0" smtClean="0"/>
              <a:t>HSK</a:t>
            </a:r>
            <a:r>
              <a:rPr lang="zh-CN" altLang="zh-CN" sz="2800" dirty="0" smtClean="0"/>
              <a:t>考试题型，结合平时所学内容，对学生的语言能力进行综合考查。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411760" y="980728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latin typeface="华文行楷" pitchFamily="2" charset="-122"/>
                <a:ea typeface="华文行楷" pitchFamily="2" charset="-122"/>
              </a:rPr>
              <a:t>设想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pptdesign.blogbus.com">
  <a:themeElements>
    <a:clrScheme name="pptdesign.blogbus.com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EFE6AF"/>
      </a:accent1>
      <a:accent2>
        <a:srgbClr val="F7B103"/>
      </a:accent2>
      <a:accent3>
        <a:srgbClr val="FFFFFF"/>
      </a:accent3>
      <a:accent4>
        <a:srgbClr val="000000"/>
      </a:accent4>
      <a:accent5>
        <a:srgbClr val="F6F0D4"/>
      </a:accent5>
      <a:accent6>
        <a:srgbClr val="E0A002"/>
      </a:accent6>
      <a:hlink>
        <a:srgbClr val="54401C"/>
      </a:hlink>
      <a:folHlink>
        <a:srgbClr val="513103"/>
      </a:folHlink>
    </a:clrScheme>
    <a:fontScheme name="pptdesign.blogbus.com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ptdesign.blogbus.com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design.blogbus.com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design.blogbus.com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design.blogbus.com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design.blogbus.com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design.blogbus.com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design.blogbus.com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design.blogbus.com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design.blogbus.com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design.blogbus.com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design.blogbus.com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design.blogbus.com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design.blogbus.com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EFE6AF"/>
        </a:accent1>
        <a:accent2>
          <a:srgbClr val="F7B103"/>
        </a:accent2>
        <a:accent3>
          <a:srgbClr val="FFFFFF"/>
        </a:accent3>
        <a:accent4>
          <a:srgbClr val="000000"/>
        </a:accent4>
        <a:accent5>
          <a:srgbClr val="F6F0D4"/>
        </a:accent5>
        <a:accent6>
          <a:srgbClr val="E0A002"/>
        </a:accent6>
        <a:hlink>
          <a:srgbClr val="54401C"/>
        </a:hlink>
        <a:folHlink>
          <a:srgbClr val="51310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pptdesign.blogbus.com">
  <a:themeElements>
    <a:clrScheme name="1_pptdesign.blogbus.com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EFE6AF"/>
      </a:accent1>
      <a:accent2>
        <a:srgbClr val="F7B103"/>
      </a:accent2>
      <a:accent3>
        <a:srgbClr val="FFFFFF"/>
      </a:accent3>
      <a:accent4>
        <a:srgbClr val="000000"/>
      </a:accent4>
      <a:accent5>
        <a:srgbClr val="F6F0D4"/>
      </a:accent5>
      <a:accent6>
        <a:srgbClr val="E0A002"/>
      </a:accent6>
      <a:hlink>
        <a:srgbClr val="54401C"/>
      </a:hlink>
      <a:folHlink>
        <a:srgbClr val="513103"/>
      </a:folHlink>
    </a:clrScheme>
    <a:fontScheme name="1_pptdesign.blogbus.com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pptdesign.blogbus.com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ptdesign.blogbus.com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ptdesign.blogbus.com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ptdesign.blogbus.com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ptdesign.blogbus.com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ptdesign.blogbus.com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ptdesign.blogbus.com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ptdesign.blogbus.com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ptdesign.blogbus.com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ptdesign.blogbus.com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ptdesign.blogbus.com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ptdesign.blogbus.com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ptdesign.blogbus.com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EFE6AF"/>
        </a:accent1>
        <a:accent2>
          <a:srgbClr val="F7B103"/>
        </a:accent2>
        <a:accent3>
          <a:srgbClr val="FFFFFF"/>
        </a:accent3>
        <a:accent4>
          <a:srgbClr val="000000"/>
        </a:accent4>
        <a:accent5>
          <a:srgbClr val="F6F0D4"/>
        </a:accent5>
        <a:accent6>
          <a:srgbClr val="E0A002"/>
        </a:accent6>
        <a:hlink>
          <a:srgbClr val="54401C"/>
        </a:hlink>
        <a:folHlink>
          <a:srgbClr val="51310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</TotalTime>
  <Pages>0</Pages>
  <Words>478</Words>
  <Characters>0</Characters>
  <Application>Microsoft Office PowerPoint</Application>
  <DocSecurity>0</DocSecurity>
  <PresentationFormat>全屏显示(4:3)</PresentationFormat>
  <Lines>0</Lines>
  <Paragraphs>54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pptdesign.blogbus.com</vt:lpstr>
      <vt:lpstr>1_pptdesign.blogbus.com</vt:lpstr>
      <vt:lpstr>语言生考试改革方案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dell</dc:creator>
  <cp:lastModifiedBy>User</cp:lastModifiedBy>
  <cp:revision>34</cp:revision>
  <cp:lastPrinted>1899-12-30T00:00:00Z</cp:lastPrinted>
  <dcterms:created xsi:type="dcterms:W3CDTF">2008-04-24T16:47:09Z</dcterms:created>
  <dcterms:modified xsi:type="dcterms:W3CDTF">2012-03-01T03:45:44Z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2052-8.1.0.2998</vt:lpwstr>
  </property>
</Properties>
</file>